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8" r:id="rId20"/>
    <p:sldId id="26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4456A9-C778-40BF-BB55-CB00C933816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BD2E91-F965-4279-90BE-77C6BEFF22DD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Ga naar wikiwijs.nl en vul de code 165939 in. Kijk bij hoofdstuk 5 en ga de oefening ‘De Brandsmaboom’ maken. </a:t>
          </a:r>
          <a:endParaRPr lang="en-US"/>
        </a:p>
      </dgm:t>
    </dgm:pt>
    <dgm:pt modelId="{F70FEBC7-528E-47A3-A815-4D030B1442D0}" type="parTrans" cxnId="{1424BDC7-438F-4A3A-A9E3-35C25A1936A5}">
      <dgm:prSet/>
      <dgm:spPr/>
      <dgm:t>
        <a:bodyPr/>
        <a:lstStyle/>
        <a:p>
          <a:endParaRPr lang="en-US"/>
        </a:p>
      </dgm:t>
    </dgm:pt>
    <dgm:pt modelId="{C7C997C1-4C6C-4607-A796-DD43847050F3}" type="sibTrans" cxnId="{1424BDC7-438F-4A3A-A9E3-35C25A1936A5}">
      <dgm:prSet/>
      <dgm:spPr/>
      <dgm:t>
        <a:bodyPr/>
        <a:lstStyle/>
        <a:p>
          <a:endParaRPr lang="en-US"/>
        </a:p>
      </dgm:t>
    </dgm:pt>
    <dgm:pt modelId="{E0CEE11E-1A59-4023-BA5A-DBEFBA2B1910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Je mag de oefening in het bestand op je device maken maar je mag de oefening ook op papier maken. </a:t>
          </a:r>
          <a:endParaRPr lang="en-US"/>
        </a:p>
      </dgm:t>
    </dgm:pt>
    <dgm:pt modelId="{E8BA623D-C6C1-414D-B5A7-3902617DB141}" type="parTrans" cxnId="{252D8D82-75AB-4A01-89B1-21511412C901}">
      <dgm:prSet/>
      <dgm:spPr/>
      <dgm:t>
        <a:bodyPr/>
        <a:lstStyle/>
        <a:p>
          <a:endParaRPr lang="en-US"/>
        </a:p>
      </dgm:t>
    </dgm:pt>
    <dgm:pt modelId="{701705D3-F6C1-4F51-A6BA-914CB9130F72}" type="sibTrans" cxnId="{252D8D82-75AB-4A01-89B1-21511412C901}">
      <dgm:prSet/>
      <dgm:spPr/>
      <dgm:t>
        <a:bodyPr/>
        <a:lstStyle/>
        <a:p>
          <a:endParaRPr lang="en-US"/>
        </a:p>
      </dgm:t>
    </dgm:pt>
    <dgm:pt modelId="{BE0FD211-9E4E-4CE4-91FE-458EA4E43E13}" type="pres">
      <dgm:prSet presAssocID="{C54456A9-C778-40BF-BB55-CB00C933816D}" presName="root" presStyleCnt="0">
        <dgm:presLayoutVars>
          <dgm:dir/>
          <dgm:resizeHandles val="exact"/>
        </dgm:presLayoutVars>
      </dgm:prSet>
      <dgm:spPr/>
    </dgm:pt>
    <dgm:pt modelId="{65FE88C2-E127-413D-A055-C51DBF63DBF6}" type="pres">
      <dgm:prSet presAssocID="{22BD2E91-F965-4279-90BE-77C6BEFF22DD}" presName="compNode" presStyleCnt="0"/>
      <dgm:spPr/>
    </dgm:pt>
    <dgm:pt modelId="{9CDC640E-3EBB-4585-8784-4220754D8520}" type="pres">
      <dgm:prSet presAssocID="{22BD2E91-F965-4279-90BE-77C6BEFF22DD}" presName="bgRect" presStyleLbl="bgShp" presStyleIdx="0" presStyleCnt="2"/>
      <dgm:spPr/>
    </dgm:pt>
    <dgm:pt modelId="{CCF51807-6241-4508-BC21-7FBE82946AC5}" type="pres">
      <dgm:prSet presAssocID="{22BD2E91-F965-4279-90BE-77C6BEFF22D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ight Pointing Backhand Index"/>
        </a:ext>
      </dgm:extLst>
    </dgm:pt>
    <dgm:pt modelId="{38F759BE-4D3A-43DC-8913-887BF4CADB69}" type="pres">
      <dgm:prSet presAssocID="{22BD2E91-F965-4279-90BE-77C6BEFF22DD}" presName="spaceRect" presStyleCnt="0"/>
      <dgm:spPr/>
    </dgm:pt>
    <dgm:pt modelId="{E956F217-FADA-4352-89E3-746A6FA81671}" type="pres">
      <dgm:prSet presAssocID="{22BD2E91-F965-4279-90BE-77C6BEFF22DD}" presName="parTx" presStyleLbl="revTx" presStyleIdx="0" presStyleCnt="2">
        <dgm:presLayoutVars>
          <dgm:chMax val="0"/>
          <dgm:chPref val="0"/>
        </dgm:presLayoutVars>
      </dgm:prSet>
      <dgm:spPr/>
    </dgm:pt>
    <dgm:pt modelId="{9CDA65E0-C676-4D58-AE6F-5C431B0C61DD}" type="pres">
      <dgm:prSet presAssocID="{C7C997C1-4C6C-4607-A796-DD43847050F3}" presName="sibTrans" presStyleCnt="0"/>
      <dgm:spPr/>
    </dgm:pt>
    <dgm:pt modelId="{9550576E-3337-4726-B78C-53DA569B9048}" type="pres">
      <dgm:prSet presAssocID="{E0CEE11E-1A59-4023-BA5A-DBEFBA2B1910}" presName="compNode" presStyleCnt="0"/>
      <dgm:spPr/>
    </dgm:pt>
    <dgm:pt modelId="{26F28317-5C9E-4970-AC14-482CFCF67E25}" type="pres">
      <dgm:prSet presAssocID="{E0CEE11E-1A59-4023-BA5A-DBEFBA2B1910}" presName="bgRect" presStyleLbl="bgShp" presStyleIdx="1" presStyleCnt="2"/>
      <dgm:spPr/>
    </dgm:pt>
    <dgm:pt modelId="{8887CA85-02D3-4150-9BDC-74B3E2CD20B1}" type="pres">
      <dgm:prSet presAssocID="{E0CEE11E-1A59-4023-BA5A-DBEFBA2B191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tlood"/>
        </a:ext>
      </dgm:extLst>
    </dgm:pt>
    <dgm:pt modelId="{3E96CFDF-E633-497F-A026-BFB1A16A531B}" type="pres">
      <dgm:prSet presAssocID="{E0CEE11E-1A59-4023-BA5A-DBEFBA2B1910}" presName="spaceRect" presStyleCnt="0"/>
      <dgm:spPr/>
    </dgm:pt>
    <dgm:pt modelId="{564C4C82-F4D8-442C-A994-7DBC392950F5}" type="pres">
      <dgm:prSet presAssocID="{E0CEE11E-1A59-4023-BA5A-DBEFBA2B191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C775151D-E108-4DA2-841E-35139EBB46E7}" type="presOf" srcId="{E0CEE11E-1A59-4023-BA5A-DBEFBA2B1910}" destId="{564C4C82-F4D8-442C-A994-7DBC392950F5}" srcOrd="0" destOrd="0" presId="urn:microsoft.com/office/officeart/2018/2/layout/IconVerticalSolidList"/>
    <dgm:cxn modelId="{64C30A60-297B-4DF4-ACDF-E3816FB819E1}" type="presOf" srcId="{C54456A9-C778-40BF-BB55-CB00C933816D}" destId="{BE0FD211-9E4E-4CE4-91FE-458EA4E43E13}" srcOrd="0" destOrd="0" presId="urn:microsoft.com/office/officeart/2018/2/layout/IconVerticalSolidList"/>
    <dgm:cxn modelId="{8FA01372-6366-4548-9027-A29445A5379A}" type="presOf" srcId="{22BD2E91-F965-4279-90BE-77C6BEFF22DD}" destId="{E956F217-FADA-4352-89E3-746A6FA81671}" srcOrd="0" destOrd="0" presId="urn:microsoft.com/office/officeart/2018/2/layout/IconVerticalSolidList"/>
    <dgm:cxn modelId="{252D8D82-75AB-4A01-89B1-21511412C901}" srcId="{C54456A9-C778-40BF-BB55-CB00C933816D}" destId="{E0CEE11E-1A59-4023-BA5A-DBEFBA2B1910}" srcOrd="1" destOrd="0" parTransId="{E8BA623D-C6C1-414D-B5A7-3902617DB141}" sibTransId="{701705D3-F6C1-4F51-A6BA-914CB9130F72}"/>
    <dgm:cxn modelId="{1424BDC7-438F-4A3A-A9E3-35C25A1936A5}" srcId="{C54456A9-C778-40BF-BB55-CB00C933816D}" destId="{22BD2E91-F965-4279-90BE-77C6BEFF22DD}" srcOrd="0" destOrd="0" parTransId="{F70FEBC7-528E-47A3-A815-4D030B1442D0}" sibTransId="{C7C997C1-4C6C-4607-A796-DD43847050F3}"/>
    <dgm:cxn modelId="{8014A52A-CC95-4AC0-88E7-DDB7ECAA87CD}" type="presParOf" srcId="{BE0FD211-9E4E-4CE4-91FE-458EA4E43E13}" destId="{65FE88C2-E127-413D-A055-C51DBF63DBF6}" srcOrd="0" destOrd="0" presId="urn:microsoft.com/office/officeart/2018/2/layout/IconVerticalSolidList"/>
    <dgm:cxn modelId="{A77BE0E5-C418-418C-9442-9BDB98214C37}" type="presParOf" srcId="{65FE88C2-E127-413D-A055-C51DBF63DBF6}" destId="{9CDC640E-3EBB-4585-8784-4220754D8520}" srcOrd="0" destOrd="0" presId="urn:microsoft.com/office/officeart/2018/2/layout/IconVerticalSolidList"/>
    <dgm:cxn modelId="{543C5321-0A32-49A9-8FEF-CB375C282915}" type="presParOf" srcId="{65FE88C2-E127-413D-A055-C51DBF63DBF6}" destId="{CCF51807-6241-4508-BC21-7FBE82946AC5}" srcOrd="1" destOrd="0" presId="urn:microsoft.com/office/officeart/2018/2/layout/IconVerticalSolidList"/>
    <dgm:cxn modelId="{8AF747F8-79C0-401E-9B75-28FF67641721}" type="presParOf" srcId="{65FE88C2-E127-413D-A055-C51DBF63DBF6}" destId="{38F759BE-4D3A-43DC-8913-887BF4CADB69}" srcOrd="2" destOrd="0" presId="urn:microsoft.com/office/officeart/2018/2/layout/IconVerticalSolidList"/>
    <dgm:cxn modelId="{E15AF2C6-4AB3-475E-95EE-54BA82B31827}" type="presParOf" srcId="{65FE88C2-E127-413D-A055-C51DBF63DBF6}" destId="{E956F217-FADA-4352-89E3-746A6FA81671}" srcOrd="3" destOrd="0" presId="urn:microsoft.com/office/officeart/2018/2/layout/IconVerticalSolidList"/>
    <dgm:cxn modelId="{647BBE72-7A7C-461A-AC3F-A142B6B14DD7}" type="presParOf" srcId="{BE0FD211-9E4E-4CE4-91FE-458EA4E43E13}" destId="{9CDA65E0-C676-4D58-AE6F-5C431B0C61DD}" srcOrd="1" destOrd="0" presId="urn:microsoft.com/office/officeart/2018/2/layout/IconVerticalSolidList"/>
    <dgm:cxn modelId="{C092B72E-70C7-40EE-A10C-4791FA526A54}" type="presParOf" srcId="{BE0FD211-9E4E-4CE4-91FE-458EA4E43E13}" destId="{9550576E-3337-4726-B78C-53DA569B9048}" srcOrd="2" destOrd="0" presId="urn:microsoft.com/office/officeart/2018/2/layout/IconVerticalSolidList"/>
    <dgm:cxn modelId="{55C43642-0E59-4825-BA86-3DAAB11D98DC}" type="presParOf" srcId="{9550576E-3337-4726-B78C-53DA569B9048}" destId="{26F28317-5C9E-4970-AC14-482CFCF67E25}" srcOrd="0" destOrd="0" presId="urn:microsoft.com/office/officeart/2018/2/layout/IconVerticalSolidList"/>
    <dgm:cxn modelId="{93B53842-2DC7-4F8A-9978-203CDF6DCDEF}" type="presParOf" srcId="{9550576E-3337-4726-B78C-53DA569B9048}" destId="{8887CA85-02D3-4150-9BDC-74B3E2CD20B1}" srcOrd="1" destOrd="0" presId="urn:microsoft.com/office/officeart/2018/2/layout/IconVerticalSolidList"/>
    <dgm:cxn modelId="{32A5C468-1E10-4809-9035-463A0206087B}" type="presParOf" srcId="{9550576E-3337-4726-B78C-53DA569B9048}" destId="{3E96CFDF-E633-497F-A026-BFB1A16A531B}" srcOrd="2" destOrd="0" presId="urn:microsoft.com/office/officeart/2018/2/layout/IconVerticalSolidList"/>
    <dgm:cxn modelId="{9260B2E0-0B58-4704-A800-9069C4A4AFC1}" type="presParOf" srcId="{9550576E-3337-4726-B78C-53DA569B9048}" destId="{564C4C82-F4D8-442C-A994-7DBC392950F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C640E-3EBB-4585-8784-4220754D8520}">
      <dsp:nvSpPr>
        <dsp:cNvPr id="0" name=""/>
        <dsp:cNvSpPr/>
      </dsp:nvSpPr>
      <dsp:spPr>
        <a:xfrm>
          <a:off x="0" y="853115"/>
          <a:ext cx="6275035" cy="15749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F51807-6241-4508-BC21-7FBE82946AC5}">
      <dsp:nvSpPr>
        <dsp:cNvPr id="0" name=""/>
        <dsp:cNvSpPr/>
      </dsp:nvSpPr>
      <dsp:spPr>
        <a:xfrm>
          <a:off x="476432" y="1207486"/>
          <a:ext cx="866240" cy="8662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6F217-FADA-4352-89E3-746A6FA81671}">
      <dsp:nvSpPr>
        <dsp:cNvPr id="0" name=""/>
        <dsp:cNvSpPr/>
      </dsp:nvSpPr>
      <dsp:spPr>
        <a:xfrm>
          <a:off x="1819104" y="853115"/>
          <a:ext cx="4455930" cy="1574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6" tIns="166686" rIns="166686" bIns="16668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Ga naar wikiwijs.nl en vul de code 165939 in. Kijk bij hoofdstuk 5 en ga de oefening ‘De Brandsmaboom’ maken. </a:t>
          </a:r>
          <a:endParaRPr lang="en-US" sz="2000" kern="1200"/>
        </a:p>
      </dsp:txBody>
      <dsp:txXfrm>
        <a:off x="1819104" y="853115"/>
        <a:ext cx="4455930" cy="1574982"/>
      </dsp:txXfrm>
    </dsp:sp>
    <dsp:sp modelId="{26F28317-5C9E-4970-AC14-482CFCF67E25}">
      <dsp:nvSpPr>
        <dsp:cNvPr id="0" name=""/>
        <dsp:cNvSpPr/>
      </dsp:nvSpPr>
      <dsp:spPr>
        <a:xfrm>
          <a:off x="0" y="2821842"/>
          <a:ext cx="6275035" cy="15749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87CA85-02D3-4150-9BDC-74B3E2CD20B1}">
      <dsp:nvSpPr>
        <dsp:cNvPr id="0" name=""/>
        <dsp:cNvSpPr/>
      </dsp:nvSpPr>
      <dsp:spPr>
        <a:xfrm>
          <a:off x="476432" y="3176213"/>
          <a:ext cx="866240" cy="8662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C4C82-F4D8-442C-A994-7DBC392950F5}">
      <dsp:nvSpPr>
        <dsp:cNvPr id="0" name=""/>
        <dsp:cNvSpPr/>
      </dsp:nvSpPr>
      <dsp:spPr>
        <a:xfrm>
          <a:off x="1819104" y="2821842"/>
          <a:ext cx="4455930" cy="1574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6" tIns="166686" rIns="166686" bIns="166686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/>
            <a:t>Je mag de oefening in het bestand op je device maken maar je mag de oefening ook op papier maken. </a:t>
          </a:r>
          <a:endParaRPr lang="en-US" sz="2000" kern="1200"/>
        </a:p>
      </dsp:txBody>
      <dsp:txXfrm>
        <a:off x="1819104" y="2821842"/>
        <a:ext cx="4455930" cy="1574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E02EDF-D149-4B42-8B19-534684F49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Hoofdstuk 5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EEA8642-FB42-48A2-852C-F86FCB3FEC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 mutatiebalansen</a:t>
            </a:r>
          </a:p>
        </p:txBody>
      </p:sp>
    </p:spTree>
    <p:extLst>
      <p:ext uri="{BB962C8B-B14F-4D97-AF65-F5344CB8AC3E}">
        <p14:creationId xmlns:p14="http://schemas.microsoft.com/office/powerpoint/2010/main" val="1341554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Vaste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59538" y="494267"/>
            <a:ext cx="4620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3</a:t>
            </a:r>
            <a:r>
              <a:rPr lang="nl-NL" dirty="0"/>
              <a:t>: Mutatiebalans 3 09-12-2020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Fabriekshal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51392" y="14469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86912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€ 600.000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650140" y="499869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</p:spTree>
    <p:extLst>
      <p:ext uri="{BB962C8B-B14F-4D97-AF65-F5344CB8AC3E}">
        <p14:creationId xmlns:p14="http://schemas.microsoft.com/office/powerpoint/2010/main" val="809267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090737" y="493507"/>
            <a:ext cx="421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1 02-12-2020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51392" y="14469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€ 120.000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86912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€ 120.000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650140" y="499869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</p:spTree>
    <p:extLst>
      <p:ext uri="{BB962C8B-B14F-4D97-AF65-F5344CB8AC3E}">
        <p14:creationId xmlns:p14="http://schemas.microsoft.com/office/powerpoint/2010/main" val="1299693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090737" y="493507"/>
            <a:ext cx="421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2 04-12-2020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Kas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51392" y="14469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86912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650140" y="499869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</p:spTree>
    <p:extLst>
      <p:ext uri="{BB962C8B-B14F-4D97-AF65-F5344CB8AC3E}">
        <p14:creationId xmlns:p14="http://schemas.microsoft.com/office/powerpoint/2010/main" val="2742173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22821" y="493507"/>
            <a:ext cx="417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3 05-12-2020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38841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422774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€ 50.000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€ 20.000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6035392" y="1091880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6035392" y="1448528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320170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€ 20.000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€ 20.000</a:t>
            </a:r>
          </a:p>
        </p:txBody>
      </p:sp>
    </p:spTree>
    <p:extLst>
      <p:ext uri="{BB962C8B-B14F-4D97-AF65-F5344CB8AC3E}">
        <p14:creationId xmlns:p14="http://schemas.microsoft.com/office/powerpoint/2010/main" val="2715014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817385" y="508116"/>
            <a:ext cx="4203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4 07-12-2020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422774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5927173" y="2320031"/>
            <a:ext cx="291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Lang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5927173" y="2597601"/>
            <a:ext cx="241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Banklening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275315" y="260317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</p:spTree>
    <p:extLst>
      <p:ext uri="{BB962C8B-B14F-4D97-AF65-F5344CB8AC3E}">
        <p14:creationId xmlns:p14="http://schemas.microsoft.com/office/powerpoint/2010/main" val="2902488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930317" y="493507"/>
            <a:ext cx="421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5 08-12-2020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422774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€ 100.000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€ 100.000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5927173" y="2320031"/>
            <a:ext cx="3043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Lang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5927173" y="2597601"/>
            <a:ext cx="241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Onderhandse Lening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275315" y="260317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€ 100.000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€ 100.000</a:t>
            </a:r>
          </a:p>
        </p:txBody>
      </p:sp>
    </p:spTree>
    <p:extLst>
      <p:ext uri="{BB962C8B-B14F-4D97-AF65-F5344CB8AC3E}">
        <p14:creationId xmlns:p14="http://schemas.microsoft.com/office/powerpoint/2010/main" val="923425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22821" y="493507"/>
            <a:ext cx="417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6 11-12-2020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38841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€ 80.000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344991" y="260695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€ 140.000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6035392" y="1091880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6035392" y="1448528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320170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</p:spTree>
    <p:extLst>
      <p:ext uri="{BB962C8B-B14F-4D97-AF65-F5344CB8AC3E}">
        <p14:creationId xmlns:p14="http://schemas.microsoft.com/office/powerpoint/2010/main" val="607431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Vaste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59538" y="494267"/>
            <a:ext cx="4620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Mutatiebalans 7 14-12-2020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Inventaris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51392" y="14469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86912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650140" y="499869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</p:spTree>
    <p:extLst>
      <p:ext uri="{BB962C8B-B14F-4D97-AF65-F5344CB8AC3E}">
        <p14:creationId xmlns:p14="http://schemas.microsoft.com/office/powerpoint/2010/main" val="2165230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16E175-7210-4AF3-A1E9-EC3F2E5C1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Uitrekenen met welke bedragen de posten veranderen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C3A1AF-0C54-4D0C-8818-33F1014A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934498"/>
          </a:xfrm>
        </p:spPr>
        <p:txBody>
          <a:bodyPr>
            <a:normAutofit fontScale="92500" lnSpcReduction="20000"/>
          </a:bodyPr>
          <a:lstStyle/>
          <a:p>
            <a:r>
              <a:rPr lang="nl-NL" b="1" dirty="0"/>
              <a:t>Stap 1: KIJK ALTIJD EERST WAT DE BEDRAGEN ZIJN VAN DE POSTEN OP DE BEGINBALANS! (Staat in de oefening onder vraag 4 Deel I) </a:t>
            </a:r>
            <a:br>
              <a:rPr lang="nl-NL" b="1" dirty="0"/>
            </a:br>
            <a:br>
              <a:rPr lang="nl-NL" b="1" dirty="0"/>
            </a:br>
            <a:r>
              <a:rPr lang="nl-NL" b="1" dirty="0"/>
              <a:t>Debetzijde:</a:t>
            </a:r>
            <a:br>
              <a:rPr lang="nl-NL" b="1" dirty="0"/>
            </a:br>
            <a:r>
              <a:rPr lang="nl-NL" i="1" dirty="0"/>
              <a:t>Inventaris: </a:t>
            </a:r>
            <a:r>
              <a:rPr lang="nl-NL" b="1" dirty="0"/>
              <a:t>€0 (Beginbalans) </a:t>
            </a:r>
            <a:r>
              <a:rPr lang="nl-NL" dirty="0"/>
              <a:t>+ €30.000 = </a:t>
            </a:r>
            <a:r>
              <a:rPr lang="nl-NL" b="1" dirty="0"/>
              <a:t>€30.000 (Eindbalans)</a:t>
            </a:r>
            <a:br>
              <a:rPr lang="nl-NL" b="1" dirty="0"/>
            </a:br>
            <a:r>
              <a:rPr lang="nl-NL" i="1" dirty="0"/>
              <a:t>Voorraden:</a:t>
            </a:r>
            <a:r>
              <a:rPr lang="nl-NL" b="1" dirty="0"/>
              <a:t> €0 (Beginbalans) </a:t>
            </a:r>
            <a:r>
              <a:rPr lang="nl-NL" dirty="0"/>
              <a:t>+ €120.000 + €30.000 - €30.000 - €80.000 = </a:t>
            </a:r>
            <a:r>
              <a:rPr lang="nl-NL" b="1" dirty="0"/>
              <a:t>€40.000 (Eindbalans)</a:t>
            </a:r>
            <a:br>
              <a:rPr lang="nl-NL" b="1" dirty="0"/>
            </a:br>
            <a:r>
              <a:rPr lang="nl-NL" i="1" dirty="0"/>
              <a:t>Bank: </a:t>
            </a:r>
            <a:r>
              <a:rPr lang="nl-NL" b="1" dirty="0"/>
              <a:t>€200.000 (Beginbalans) </a:t>
            </a:r>
            <a:r>
              <a:rPr lang="nl-NL" dirty="0"/>
              <a:t>- €120.000 + €50.000 - €30.000 + €100.000 + €140.000 - €30.000 = </a:t>
            </a:r>
            <a:r>
              <a:rPr lang="nl-NL" b="1" dirty="0"/>
              <a:t>€310.000 (Eindbalans) </a:t>
            </a:r>
            <a:br>
              <a:rPr lang="nl-NL" b="1" dirty="0"/>
            </a:br>
            <a:r>
              <a:rPr lang="nl-NL" i="1" dirty="0"/>
              <a:t>Kas:</a:t>
            </a:r>
            <a:r>
              <a:rPr lang="nl-NL" b="1" dirty="0"/>
              <a:t> €50.000 (Beginbalans </a:t>
            </a:r>
            <a:r>
              <a:rPr lang="nl-NL" dirty="0"/>
              <a:t>- €30.000 = </a:t>
            </a:r>
            <a:r>
              <a:rPr lang="nl-NL" b="1" dirty="0"/>
              <a:t>€20.000 (Eindbalans)</a:t>
            </a:r>
            <a:br>
              <a:rPr lang="nl-NL" b="1" dirty="0"/>
            </a:br>
            <a:br>
              <a:rPr lang="nl-NL" b="1" dirty="0"/>
            </a:br>
            <a:r>
              <a:rPr lang="nl-NL" b="1" dirty="0"/>
              <a:t>Creditzijde:</a:t>
            </a:r>
            <a:br>
              <a:rPr lang="nl-NL" b="1" dirty="0"/>
            </a:br>
            <a:r>
              <a:rPr lang="nl-NL" i="1" dirty="0"/>
              <a:t>Eigen vermogen: </a:t>
            </a:r>
            <a:r>
              <a:rPr lang="nl-NL" b="1" dirty="0"/>
              <a:t>€1.250.000 (Beginbalans</a:t>
            </a:r>
            <a:r>
              <a:rPr lang="nl-NL" dirty="0"/>
              <a:t>) + €20.000 + €60.000 = </a:t>
            </a:r>
            <a:r>
              <a:rPr lang="nl-NL" b="1" dirty="0"/>
              <a:t>€1.330.000 (Eindbalans)</a:t>
            </a:r>
            <a:br>
              <a:rPr lang="nl-NL" b="1" dirty="0"/>
            </a:br>
            <a:r>
              <a:rPr lang="nl-NL" i="1" dirty="0"/>
              <a:t>Banklening: </a:t>
            </a:r>
            <a:r>
              <a:rPr lang="nl-NL" b="1" dirty="0"/>
              <a:t>€500.000 (Beginbalans) </a:t>
            </a:r>
            <a:r>
              <a:rPr lang="nl-NL" dirty="0"/>
              <a:t>- €30.000 </a:t>
            </a:r>
            <a:r>
              <a:rPr lang="nl-NL" b="1" dirty="0"/>
              <a:t>= €470.000 (Eindbalans)</a:t>
            </a:r>
            <a:br>
              <a:rPr lang="nl-NL" b="1" dirty="0"/>
            </a:br>
            <a:r>
              <a:rPr lang="nl-NL" i="1" dirty="0"/>
              <a:t>Onderhandse lening: </a:t>
            </a:r>
            <a:r>
              <a:rPr lang="nl-NL" b="1" dirty="0"/>
              <a:t>€0 (Beginbalans) </a:t>
            </a:r>
            <a:r>
              <a:rPr lang="nl-NL" dirty="0"/>
              <a:t>+ €100.000 = </a:t>
            </a:r>
            <a:r>
              <a:rPr lang="nl-NL" b="1" dirty="0"/>
              <a:t>€100.000 (Eindbalans)</a:t>
            </a:r>
          </a:p>
        </p:txBody>
      </p:sp>
    </p:spTree>
    <p:extLst>
      <p:ext uri="{BB962C8B-B14F-4D97-AF65-F5344CB8AC3E}">
        <p14:creationId xmlns:p14="http://schemas.microsoft.com/office/powerpoint/2010/main" val="424908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1655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Vaste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 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1098E7F8-A0FB-4568-B7F6-75FEDFFD54FB}"/>
              </a:ext>
            </a:extLst>
          </p:cNvPr>
          <p:cNvSpPr txBox="1"/>
          <p:nvPr/>
        </p:nvSpPr>
        <p:spPr>
          <a:xfrm>
            <a:off x="5997018" y="2325037"/>
            <a:ext cx="2973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Lang Vreemd Vermogen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1B3DBC-301E-4059-97C2-D8FE383C86E9}"/>
              </a:ext>
            </a:extLst>
          </p:cNvPr>
          <p:cNvSpPr txBox="1"/>
          <p:nvPr/>
        </p:nvSpPr>
        <p:spPr>
          <a:xfrm>
            <a:off x="5990663" y="1095198"/>
            <a:ext cx="2121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C60C28B-03A9-47B1-BD8B-6E3D4A7427EC}"/>
              </a:ext>
            </a:extLst>
          </p:cNvPr>
          <p:cNvSpPr txBox="1"/>
          <p:nvPr/>
        </p:nvSpPr>
        <p:spPr>
          <a:xfrm>
            <a:off x="504825" y="3684233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22586" y="509881"/>
            <a:ext cx="3736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4</a:t>
            </a:r>
            <a:r>
              <a:rPr lang="nl-NL" dirty="0"/>
              <a:t>: Eindbalans 31-12-2020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Gebouwen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111B492A-8F0F-48F9-84FA-D5BC4653AC9E}"/>
              </a:ext>
            </a:extLst>
          </p:cNvPr>
          <p:cNvSpPr txBox="1"/>
          <p:nvPr/>
        </p:nvSpPr>
        <p:spPr>
          <a:xfrm>
            <a:off x="504825" y="398573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Kas 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03785994-129D-4F56-962C-D755551330D4}"/>
              </a:ext>
            </a:extLst>
          </p:cNvPr>
          <p:cNvSpPr txBox="1"/>
          <p:nvPr/>
        </p:nvSpPr>
        <p:spPr>
          <a:xfrm>
            <a:off x="5990663" y="263280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Banklening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CB2E60-F3C8-4357-AF34-7D0FFFB3CCF6}"/>
              </a:ext>
            </a:extLst>
          </p:cNvPr>
          <p:cNvSpPr txBox="1"/>
          <p:nvPr/>
        </p:nvSpPr>
        <p:spPr>
          <a:xfrm>
            <a:off x="5990664" y="1448540"/>
            <a:ext cx="1999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024A3B5-F185-48C0-9059-75341ABA19C4}"/>
              </a:ext>
            </a:extLst>
          </p:cNvPr>
          <p:cNvSpPr txBox="1"/>
          <p:nvPr/>
        </p:nvSpPr>
        <p:spPr>
          <a:xfrm>
            <a:off x="5990663" y="2921272"/>
            <a:ext cx="2380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Hypothecaire lening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E6A087E-7C7E-4CDC-AEE9-1DC8B3C9E9A6}"/>
              </a:ext>
            </a:extLst>
          </p:cNvPr>
          <p:cNvSpPr txBox="1"/>
          <p:nvPr/>
        </p:nvSpPr>
        <p:spPr>
          <a:xfrm>
            <a:off x="504825" y="426273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00D72EDC-D2BD-4329-B5DE-73E7D3D729E6}"/>
              </a:ext>
            </a:extLst>
          </p:cNvPr>
          <p:cNvSpPr txBox="1"/>
          <p:nvPr/>
        </p:nvSpPr>
        <p:spPr>
          <a:xfrm>
            <a:off x="504824" y="163075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Machines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A3988E53-0DEB-4521-A4BA-65E34CF63AB8}"/>
              </a:ext>
            </a:extLst>
          </p:cNvPr>
          <p:cNvSpPr txBox="1"/>
          <p:nvPr/>
        </p:nvSpPr>
        <p:spPr>
          <a:xfrm>
            <a:off x="504824" y="189381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Inventaris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393250" y="138295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€ 2.000.000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868B5357-AB10-4ACF-BD4A-FE61FDB51655}"/>
              </a:ext>
            </a:extLst>
          </p:cNvPr>
          <p:cNvSpPr txBox="1"/>
          <p:nvPr/>
        </p:nvSpPr>
        <p:spPr>
          <a:xfrm>
            <a:off x="4573492" y="160985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€ 500.000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A054C668-E06F-4DD4-8BDE-FE06D8E4F659}"/>
              </a:ext>
            </a:extLst>
          </p:cNvPr>
          <p:cNvSpPr txBox="1"/>
          <p:nvPr/>
        </p:nvSpPr>
        <p:spPr>
          <a:xfrm>
            <a:off x="4696015" y="1834953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696014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€ 40.000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C76A916D-301D-4C20-AC08-3F50BEC80D0C}"/>
              </a:ext>
            </a:extLst>
          </p:cNvPr>
          <p:cNvSpPr txBox="1"/>
          <p:nvPr/>
        </p:nvSpPr>
        <p:spPr>
          <a:xfrm>
            <a:off x="4702367" y="40135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€ 20.000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58555F00-F2EC-4E6B-8F3A-EEE9C4280C23}"/>
              </a:ext>
            </a:extLst>
          </p:cNvPr>
          <p:cNvSpPr txBox="1"/>
          <p:nvPr/>
        </p:nvSpPr>
        <p:spPr>
          <a:xfrm>
            <a:off x="4573490" y="428188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€ 310.000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42525" y="504779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€ 2.900.000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FDD3B644-3659-4A2A-9568-C1546D7F8B54}"/>
              </a:ext>
            </a:extLst>
          </p:cNvPr>
          <p:cNvSpPr txBox="1"/>
          <p:nvPr/>
        </p:nvSpPr>
        <p:spPr>
          <a:xfrm>
            <a:off x="5990663" y="503026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 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8935F87E-E6B0-40FB-AEE2-E072F930E52F}"/>
              </a:ext>
            </a:extLst>
          </p:cNvPr>
          <p:cNvSpPr txBox="1"/>
          <p:nvPr/>
        </p:nvSpPr>
        <p:spPr>
          <a:xfrm>
            <a:off x="10557114" y="504885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€ 2.900.000</a:t>
            </a:r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3212D144-8272-43A7-AF59-9FA2DD0F5EA3}"/>
              </a:ext>
            </a:extLst>
          </p:cNvPr>
          <p:cNvSpPr txBox="1"/>
          <p:nvPr/>
        </p:nvSpPr>
        <p:spPr>
          <a:xfrm>
            <a:off x="10591685" y="145682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€ 1.330.000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061F0713-192B-4FDE-BC7A-B9D6C4D93AF4}"/>
              </a:ext>
            </a:extLst>
          </p:cNvPr>
          <p:cNvSpPr txBox="1"/>
          <p:nvPr/>
        </p:nvSpPr>
        <p:spPr>
          <a:xfrm>
            <a:off x="10736167" y="2586362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€ 470.000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D6DFDCF7-808B-404C-A100-5AD7609B653E}"/>
              </a:ext>
            </a:extLst>
          </p:cNvPr>
          <p:cNvSpPr txBox="1"/>
          <p:nvPr/>
        </p:nvSpPr>
        <p:spPr>
          <a:xfrm>
            <a:off x="10568266" y="287978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€ 1.000.000</a:t>
            </a:r>
          </a:p>
        </p:txBody>
      </p:sp>
      <p:sp>
        <p:nvSpPr>
          <p:cNvPr id="48" name="Tekstvak 47">
            <a:extLst>
              <a:ext uri="{FF2B5EF4-FFF2-40B4-BE49-F238E27FC236}">
                <a16:creationId xmlns:a16="http://schemas.microsoft.com/office/drawing/2014/main" id="{05A5AB01-7495-427A-B15C-C84033AA948B}"/>
              </a:ext>
            </a:extLst>
          </p:cNvPr>
          <p:cNvSpPr txBox="1"/>
          <p:nvPr/>
        </p:nvSpPr>
        <p:spPr>
          <a:xfrm>
            <a:off x="5997019" y="3185544"/>
            <a:ext cx="2380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Onderhandse lening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6D1CE0A0-395E-4FF4-B599-CF7FD2649036}"/>
              </a:ext>
            </a:extLst>
          </p:cNvPr>
          <p:cNvSpPr txBox="1"/>
          <p:nvPr/>
        </p:nvSpPr>
        <p:spPr>
          <a:xfrm>
            <a:off x="10717117" y="318554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€ 100.000</a:t>
            </a:r>
          </a:p>
        </p:txBody>
      </p:sp>
    </p:spTree>
    <p:extLst>
      <p:ext uri="{BB962C8B-B14F-4D97-AF65-F5344CB8AC3E}">
        <p14:creationId xmlns:p14="http://schemas.microsoft.com/office/powerpoint/2010/main" val="53848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6" grpId="0"/>
      <p:bldP spid="27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8" grpId="0"/>
      <p:bldP spid="40" grpId="0"/>
      <p:bldP spid="41" grpId="0"/>
      <p:bldP spid="43" grpId="0"/>
      <p:bldP spid="44" grpId="0"/>
      <p:bldP spid="45" grpId="0"/>
      <p:bldP spid="48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7A5DB0A-0C11-43CC-BEBE-7CF3041F2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Leerdoelen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8DEEF6B0-721B-4C87-8955-D96779F5D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Aan het einde van de les kun je: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- De functie van een mutatiebalans uitleggen. </a:t>
            </a:r>
            <a:br>
              <a:rPr lang="nl-NL" dirty="0"/>
            </a:br>
            <a:r>
              <a:rPr lang="nl-NL" dirty="0"/>
              <a:t>- De mutatiebalans toepassen m.b.t. een directe inkoop.</a:t>
            </a:r>
            <a:br>
              <a:rPr lang="nl-NL" dirty="0"/>
            </a:br>
            <a:r>
              <a:rPr lang="nl-NL" dirty="0"/>
              <a:t>- De mutatiebalans toepassen m.b.t. een directe verkoop. </a:t>
            </a:r>
            <a:br>
              <a:rPr lang="nl-NL" dirty="0"/>
            </a:br>
            <a:r>
              <a:rPr lang="nl-NL" dirty="0"/>
              <a:t>- De mutatiebalans toepassen m.b.t. het aangaan van een lening. </a:t>
            </a:r>
            <a:br>
              <a:rPr lang="nl-NL" dirty="0"/>
            </a:br>
            <a:r>
              <a:rPr lang="nl-NL" dirty="0"/>
              <a:t>De mutatiebalans toepassen m.b.t. het aflossen van een lening. </a:t>
            </a:r>
            <a:br>
              <a:rPr lang="nl-NL" dirty="0"/>
            </a:br>
            <a:r>
              <a:rPr lang="nl-NL" dirty="0"/>
              <a:t>- De mutatiebalans toepassen m.b.t. het maken van een aankoop in de vorm van vaste activa. </a:t>
            </a:r>
            <a:br>
              <a:rPr lang="nl-NL" dirty="0"/>
            </a:br>
            <a:r>
              <a:rPr lang="nl-NL" dirty="0"/>
              <a:t>- De eindbalans opstellen m.b.v. de beginbalans en de mutatiebalansen. 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2BF8017C-A20E-4C3C-A0C9-06866072D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5818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27120-C8C2-41B3-B90A-98FB50E9D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Afsluiting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F890073-FDFA-419A-B5AA-9940E62AED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Wordt het allemaal duidelijker?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EB7859D-39E6-4B29-9F5C-039CF63DC51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Ja/Nee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9A077DE-F7B1-48EC-84C7-F487C473B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Helpt de Oefenopdracht?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66A80E7-51E6-4E48-8052-FE4D1AA1B08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Ja/Nee</a:t>
            </a:r>
          </a:p>
        </p:txBody>
      </p:sp>
    </p:spTree>
    <p:extLst>
      <p:ext uri="{BB962C8B-B14F-4D97-AF65-F5344CB8AC3E}">
        <p14:creationId xmlns:p14="http://schemas.microsoft.com/office/powerpoint/2010/main" val="280099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A9577-AB6D-4467-9544-06BE34AD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Oefenen</a:t>
            </a:r>
          </a:p>
        </p:txBody>
      </p:sp>
      <p:graphicFrame>
        <p:nvGraphicFramePr>
          <p:cNvPr id="6" name="Tijdelijke aanduiding voor inhoud 2">
            <a:extLst>
              <a:ext uri="{FF2B5EF4-FFF2-40B4-BE49-F238E27FC236}">
                <a16:creationId xmlns:a16="http://schemas.microsoft.com/office/drawing/2014/main" id="{D4456171-93B1-4472-BA6D-4077E67410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979160"/>
              </p:ext>
            </p:extLst>
          </p:nvPr>
        </p:nvGraphicFramePr>
        <p:xfrm>
          <a:off x="5109983" y="802809"/>
          <a:ext cx="6275035" cy="5249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1A6D742-4599-4C37-911F-55A7DB27E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7478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A9577-AB6D-4467-9544-06BE34AD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Oefenen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DC2ED2-6030-4A23-AFB8-18F0176EF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nl-NL" dirty="0"/>
          </a:p>
          <a:p>
            <a:r>
              <a:rPr lang="nl-NL" dirty="0"/>
              <a:t>Hoe gaan we te werk?</a:t>
            </a:r>
            <a:br>
              <a:rPr lang="nl-NL" dirty="0"/>
            </a:br>
            <a:br>
              <a:rPr lang="nl-NL" dirty="0"/>
            </a:br>
            <a:r>
              <a:rPr lang="nl-NL" dirty="0"/>
              <a:t>Ronde 1 (10 min)</a:t>
            </a:r>
            <a:br>
              <a:rPr lang="nl-NL" dirty="0"/>
            </a:br>
            <a:r>
              <a:rPr lang="nl-NL" dirty="0"/>
              <a:t>- Ga in alle stilte en zelfstandigheid aan de slag met opdrachten uit de oefening ‘De Brandsmaboom’.</a:t>
            </a:r>
            <a:br>
              <a:rPr lang="nl-NL" dirty="0"/>
            </a:br>
            <a:r>
              <a:rPr lang="nl-NL" dirty="0"/>
              <a:t>- Heb je een vraag? Parkeer die even voor later in de les. </a:t>
            </a:r>
            <a:br>
              <a:rPr lang="nl-NL" dirty="0"/>
            </a:br>
            <a:r>
              <a:rPr lang="nl-NL" dirty="0"/>
              <a:t>- Er mogen GEEN vragen worden gesteld aan de docent. </a:t>
            </a:r>
            <a:br>
              <a:rPr lang="nl-NL" dirty="0"/>
            </a:br>
            <a:r>
              <a:rPr lang="nl-NL" dirty="0"/>
              <a:t>- Ben je eerder klaar? Ga aan de slag met </a:t>
            </a:r>
            <a:r>
              <a:rPr lang="nl-NL" b="1" dirty="0"/>
              <a:t>Lesbrief A</a:t>
            </a:r>
            <a:r>
              <a:rPr lang="nl-NL" dirty="0"/>
              <a:t>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Ronde 2 (20 min)</a:t>
            </a:r>
            <a:br>
              <a:rPr lang="nl-NL" dirty="0"/>
            </a:br>
            <a:r>
              <a:rPr lang="nl-NL" dirty="0"/>
              <a:t>- Je mag overleggen </a:t>
            </a:r>
            <a:r>
              <a:rPr lang="nl-NL" b="1" dirty="0"/>
              <a:t>in tweetallen </a:t>
            </a:r>
            <a:r>
              <a:rPr lang="nl-NL" i="1" dirty="0"/>
              <a:t>(je buurman/buurvrouw)</a:t>
            </a:r>
            <a:r>
              <a:rPr lang="nl-NL" dirty="0"/>
              <a:t> op fluistertoon. </a:t>
            </a:r>
            <a:br>
              <a:rPr lang="nl-NL" dirty="0"/>
            </a:br>
            <a:r>
              <a:rPr lang="nl-NL" dirty="0"/>
              <a:t>- Vergelijk antwoorden en/of maak opdrachten samen.</a:t>
            </a:r>
            <a:br>
              <a:rPr lang="nl-NL" dirty="0"/>
            </a:br>
            <a:r>
              <a:rPr lang="nl-NL" dirty="0"/>
              <a:t>- Heb je een vraag? Probeer die eerst samen op te lossen voordat die stelt aan de docent. </a:t>
            </a:r>
            <a:br>
              <a:rPr lang="nl-NL" dirty="0"/>
            </a:br>
            <a:r>
              <a:rPr lang="nl-NL" dirty="0"/>
              <a:t>- Ben je eerder klaar? Ga aan de slag met </a:t>
            </a:r>
            <a:r>
              <a:rPr lang="nl-NL" b="1" dirty="0"/>
              <a:t>Lesbrief A</a:t>
            </a:r>
            <a:r>
              <a:rPr lang="nl-NL" dirty="0"/>
              <a:t>.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1A6D742-4599-4C37-911F-55A7DB27E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1026" name="Picture 2" descr="Arabisch oefenen | Fusha.nl">
            <a:extLst>
              <a:ext uri="{FF2B5EF4-FFF2-40B4-BE49-F238E27FC236}">
                <a16:creationId xmlns:a16="http://schemas.microsoft.com/office/drawing/2014/main" id="{E308AF8F-A509-4D5C-AEBE-F7537DC91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0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632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A9577-AB6D-4467-9544-06BE34AD5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Bespreken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DC2ED2-6030-4A23-AFB8-18F0176EF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Ronde 3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KEUZE:</a:t>
            </a:r>
            <a:br>
              <a:rPr lang="nl-NL" dirty="0"/>
            </a:br>
            <a:br>
              <a:rPr lang="nl-NL" dirty="0"/>
            </a:br>
            <a:r>
              <a:rPr lang="nl-NL" dirty="0"/>
              <a:t>1) Uitleg</a:t>
            </a:r>
            <a:br>
              <a:rPr lang="nl-NL" dirty="0"/>
            </a:br>
            <a:r>
              <a:rPr lang="nl-NL" dirty="0"/>
              <a:t>- Je doet mee met de uitleg van de docent over de opdrachten. </a:t>
            </a:r>
            <a:br>
              <a:rPr lang="nl-NL" dirty="0"/>
            </a:br>
            <a:r>
              <a:rPr lang="nl-NL" dirty="0"/>
              <a:t>- Je beantwoordt en stelt vragen n.a.v. de opdrachten uit de oefening ‘De Brandsmaboom. </a:t>
            </a:r>
            <a:br>
              <a:rPr lang="nl-NL" dirty="0"/>
            </a:br>
            <a:br>
              <a:rPr lang="nl-NL" dirty="0"/>
            </a:br>
            <a:r>
              <a:rPr lang="nl-NL" dirty="0"/>
              <a:t>2) Zelfstandig werken</a:t>
            </a:r>
            <a:br>
              <a:rPr lang="nl-NL" dirty="0"/>
            </a:br>
            <a:r>
              <a:rPr lang="nl-NL" dirty="0"/>
              <a:t>- Je gaat zelfstandig en in alle stilte door met de opdrachten uit het de oefening ‘De Brandsmaboom. </a:t>
            </a:r>
            <a:br>
              <a:rPr lang="nl-NL" dirty="0"/>
            </a:br>
            <a:r>
              <a:rPr lang="nl-NL" dirty="0"/>
              <a:t>- Ben je klaar? Ga door met </a:t>
            </a:r>
            <a:r>
              <a:rPr lang="nl-NL" b="1" dirty="0"/>
              <a:t>Lesbrief A + B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1A6D742-4599-4C37-911F-55A7DB27E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3FC3EA70-64AA-42A3-97E9-4DF6C55E7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1551" y="395287"/>
            <a:ext cx="2538412" cy="2538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641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090737" y="493507"/>
            <a:ext cx="421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1</a:t>
            </a:r>
            <a:r>
              <a:rPr lang="nl-NL" dirty="0"/>
              <a:t>: Mutatiebalans 03-12-2020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Kas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51392" y="14469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€ 25.000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86912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€ 25.000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650140" y="499869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</p:spTree>
    <p:extLst>
      <p:ext uri="{BB962C8B-B14F-4D97-AF65-F5344CB8AC3E}">
        <p14:creationId xmlns:p14="http://schemas.microsoft.com/office/powerpoint/2010/main" val="3477884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2260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Vlottende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122821" y="493507"/>
            <a:ext cx="4173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2</a:t>
            </a:r>
            <a:r>
              <a:rPr lang="nl-NL" dirty="0"/>
              <a:t>: Mutatiebalans 05-12-2020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38841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€ 25.000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422774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€ 60.000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€ 35.000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6035392" y="1091880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Eigen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6035392" y="1448528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320170" y="144852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€ 35.000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€ 35.000</a:t>
            </a:r>
          </a:p>
        </p:txBody>
      </p:sp>
    </p:spTree>
    <p:extLst>
      <p:ext uri="{BB962C8B-B14F-4D97-AF65-F5344CB8AC3E}">
        <p14:creationId xmlns:p14="http://schemas.microsoft.com/office/powerpoint/2010/main" val="2523132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930317" y="493507"/>
            <a:ext cx="421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3</a:t>
            </a:r>
            <a:r>
              <a:rPr lang="nl-NL" dirty="0"/>
              <a:t>: Mutatiebalans 1 09-12-2020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422774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€ 500.000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€ 500.000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5927173" y="2320031"/>
            <a:ext cx="3043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Lang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5927173" y="2597601"/>
            <a:ext cx="241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Hypothecaire Lening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275315" y="260317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€ 500.000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€ 500.000</a:t>
            </a:r>
          </a:p>
        </p:txBody>
      </p:sp>
    </p:spTree>
    <p:extLst>
      <p:ext uri="{BB962C8B-B14F-4D97-AF65-F5344CB8AC3E}">
        <p14:creationId xmlns:p14="http://schemas.microsoft.com/office/powerpoint/2010/main" val="2301050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4" y="2320031"/>
            <a:ext cx="22605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3817385" y="508116"/>
            <a:ext cx="4203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VRAAG 3</a:t>
            </a:r>
            <a:r>
              <a:rPr lang="nl-NL" dirty="0"/>
              <a:t>: Mutatiebalans 2 09-12-2020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422774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63741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3FF33B29-07B3-4F4E-BB3F-6C02B9E2F3FC}"/>
              </a:ext>
            </a:extLst>
          </p:cNvPr>
          <p:cNvSpPr txBox="1"/>
          <p:nvPr/>
        </p:nvSpPr>
        <p:spPr>
          <a:xfrm>
            <a:off x="5927173" y="2320031"/>
            <a:ext cx="291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Lang Vreemd Vermogen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599A417-580D-4912-8495-31D22FF7007C}"/>
              </a:ext>
            </a:extLst>
          </p:cNvPr>
          <p:cNvSpPr txBox="1"/>
          <p:nvPr/>
        </p:nvSpPr>
        <p:spPr>
          <a:xfrm>
            <a:off x="5927173" y="2597601"/>
            <a:ext cx="2413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Onderhandse Lening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4A5FCB83-44E2-422E-8AB9-6A9B503E92EA}"/>
              </a:ext>
            </a:extLst>
          </p:cNvPr>
          <p:cNvSpPr txBox="1"/>
          <p:nvPr/>
        </p:nvSpPr>
        <p:spPr>
          <a:xfrm>
            <a:off x="10275315" y="260317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B3628C9-C6E3-4EDD-A26B-106E19CA68E5}"/>
              </a:ext>
            </a:extLst>
          </p:cNvPr>
          <p:cNvSpPr txBox="1"/>
          <p:nvPr/>
        </p:nvSpPr>
        <p:spPr>
          <a:xfrm>
            <a:off x="6048375" y="504014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TOTAAL</a:t>
            </a:r>
            <a:r>
              <a:rPr lang="nl-NL" dirty="0"/>
              <a:t>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A3BE4D72-966E-4A11-9956-044D83B08310}"/>
              </a:ext>
            </a:extLst>
          </p:cNvPr>
          <p:cNvSpPr txBox="1"/>
          <p:nvPr/>
        </p:nvSpPr>
        <p:spPr>
          <a:xfrm>
            <a:off x="10265553" y="504014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€ 10.000</a:t>
            </a:r>
          </a:p>
        </p:txBody>
      </p:sp>
    </p:spTree>
    <p:extLst>
      <p:ext uri="{BB962C8B-B14F-4D97-AF65-F5344CB8AC3E}">
        <p14:creationId xmlns:p14="http://schemas.microsoft.com/office/powerpoint/2010/main" val="41642790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</TotalTime>
  <Words>1091</Words>
  <Application>Microsoft Office PowerPoint</Application>
  <PresentationFormat>Breedbeeld</PresentationFormat>
  <Paragraphs>232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4" baseType="lpstr">
      <vt:lpstr>Calibri Light</vt:lpstr>
      <vt:lpstr>Rockwell</vt:lpstr>
      <vt:lpstr>Wingdings</vt:lpstr>
      <vt:lpstr>Atlas</vt:lpstr>
      <vt:lpstr>Hoofdstuk 5</vt:lpstr>
      <vt:lpstr>Leerdoelen</vt:lpstr>
      <vt:lpstr>Oefenen</vt:lpstr>
      <vt:lpstr>Oefenen</vt:lpstr>
      <vt:lpstr>Bespreken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Uitrekenen met welke bedragen de posten veranderen</vt:lpstr>
      <vt:lpstr>PowerPoint-presentatie</vt:lpstr>
      <vt:lpstr>Afsluiting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5</dc:title>
  <dc:creator>B. van Orsouw</dc:creator>
  <cp:lastModifiedBy>B. van Orsouw</cp:lastModifiedBy>
  <cp:revision>20</cp:revision>
  <dcterms:created xsi:type="dcterms:W3CDTF">2020-12-01T19:27:12Z</dcterms:created>
  <dcterms:modified xsi:type="dcterms:W3CDTF">2020-12-13T17:38:04Z</dcterms:modified>
</cp:coreProperties>
</file>